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1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Stéphane HELLEU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7C00-5854-48FE-9D93-5626FD04D807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6086-44D8-415A-8505-0CB924A23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A8CC-C6CD-4F55-BD44-029C730BF82D}" type="datetimeFigureOut">
              <a:rPr lang="fr-FR" smtClean="0"/>
              <a:pPr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99BA-3813-426B-9CDB-0129F88C12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INITIATEUR CLUB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Stage initial</a:t>
            </a:r>
          </a:p>
          <a:p>
            <a:r>
              <a:rPr lang="fr-FR" dirty="0" smtClean="0"/>
              <a:t>25 nov. 2 déc. 2017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112" y="60212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Stéphane HELLEU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Construire une séance pratique</a:t>
            </a:r>
            <a:endParaRPr lang="fr-FR" dirty="0"/>
          </a:p>
        </p:txBody>
      </p:sp>
      <p:pic>
        <p:nvPicPr>
          <p:cNvPr id="34819" name="Picture 3" descr="C:\Users\shelleu\AppData\Local\Microsoft\Windows\Temporary Internet Files\Content.IE5\3OF01QX0\architect-304782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835696" y="44624"/>
            <a:ext cx="841142" cy="1111234"/>
          </a:xfrm>
          <a:prstGeom prst="rect">
            <a:avLst/>
          </a:prstGeom>
          <a:noFill/>
        </p:spPr>
      </p:pic>
      <p:pic>
        <p:nvPicPr>
          <p:cNvPr id="34821" name="Picture 5" descr="C:\Users\shelleu\AppData\Local\Microsoft\Windows\Temporary Internet Files\Content.IE5\7NMD52G1\scuba-diving-147683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431">
            <a:off x="403702" y="700203"/>
            <a:ext cx="1377309" cy="688655"/>
          </a:xfrm>
          <a:prstGeom prst="rect">
            <a:avLst/>
          </a:prstGeom>
          <a:noFill/>
        </p:spPr>
      </p:pic>
      <p:pic>
        <p:nvPicPr>
          <p:cNvPr id="10" name="Picture 5" descr="C:\Users\shelleu\AppData\Local\Microsoft\Windows\Temporary Internet Files\Content.IE5\7NMD52G1\scuba-diving-147683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431">
            <a:off x="556102" y="852603"/>
            <a:ext cx="1377309" cy="688655"/>
          </a:xfrm>
          <a:prstGeom prst="rect">
            <a:avLst/>
          </a:prstGeom>
          <a:noFill/>
        </p:spPr>
      </p:pic>
      <p:pic>
        <p:nvPicPr>
          <p:cNvPr id="11" name="Picture 5" descr="C:\Users\shelleu\AppData\Local\Microsoft\Windows\Temporary Internet Files\Content.IE5\7NMD52G1\scuba-diving-147683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21431">
            <a:off x="708502" y="1005003"/>
            <a:ext cx="1377309" cy="688655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0" y="177281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Objectif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Situation dans la progression pédagogique (quels sont les acquis ?)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Pré requis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Difficultés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Critères de réussite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Organisation matérielle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Sécurité et prévention des accidents</a:t>
            </a:r>
          </a:p>
          <a:p>
            <a:pPr marL="1714500" lvl="3" indent="-342900">
              <a:buFont typeface="Symbol"/>
              <a:buChar char=""/>
              <a:tabLst>
                <a:tab pos="228600" algn="l"/>
              </a:tabLst>
            </a:pPr>
            <a:r>
              <a:rPr lang="fr-FR" sz="2000" dirty="0" smtClean="0">
                <a:latin typeface="Times New Roman"/>
                <a:ea typeface="Times New Roman"/>
              </a:rPr>
              <a:t>Déroulement de la séance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Briefing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Mise à l’eau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(rappel des acquis)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Vérification des pré requis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Positionnement des élèves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Démonstration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Réalisation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smtClean="0">
                <a:latin typeface="Times New Roman"/>
                <a:ea typeface="Times New Roman"/>
              </a:rPr>
              <a:t>Corrections</a:t>
            </a:r>
          </a:p>
          <a:p>
            <a:pPr marL="3086100" lvl="6" indent="-342900">
              <a:buFont typeface="Wingdings"/>
              <a:buChar char=""/>
              <a:tabLst>
                <a:tab pos="678180" algn="l"/>
              </a:tabLst>
            </a:pPr>
            <a:r>
              <a:rPr lang="fr-FR" dirty="0" err="1" smtClean="0">
                <a:latin typeface="Times New Roman"/>
                <a:ea typeface="Times New Roman"/>
              </a:rPr>
              <a:t>Debriefing</a:t>
            </a:r>
            <a:endParaRPr lang="fr-FR" dirty="0" smtClean="0">
              <a:latin typeface="Times New Roman"/>
              <a:ea typeface="Times New Roman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L’EVALUATION</a:t>
            </a:r>
            <a:endParaRPr lang="fr-FR" dirty="0"/>
          </a:p>
        </p:txBody>
      </p:sp>
      <p:grpSp>
        <p:nvGrpSpPr>
          <p:cNvPr id="29" name="Groupe 28"/>
          <p:cNvGrpSpPr/>
          <p:nvPr/>
        </p:nvGrpSpPr>
        <p:grpSpPr>
          <a:xfrm>
            <a:off x="251520" y="1844824"/>
            <a:ext cx="7416824" cy="4320480"/>
            <a:chOff x="251520" y="1340768"/>
            <a:chExt cx="8640960" cy="5517232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251520" y="6381328"/>
              <a:ext cx="864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251520" y="1340768"/>
              <a:ext cx="0" cy="50405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flipV="1">
              <a:off x="755576" y="1988840"/>
              <a:ext cx="5256584" cy="39604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755576" y="5949280"/>
              <a:ext cx="52565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5724128" y="5949280"/>
              <a:ext cx="3168352" cy="357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 smtClean="0"/>
                <a:t>Pré requis</a:t>
              </a:r>
              <a:endParaRPr lang="fr-FR" sz="1400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300192" y="3645024"/>
              <a:ext cx="2592288" cy="357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 smtClean="0"/>
                <a:t>Objectifs intermédiaires</a:t>
              </a:r>
              <a:endParaRPr lang="fr-FR" sz="1400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724128" y="1628800"/>
              <a:ext cx="3168352" cy="357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b="1" dirty="0" smtClean="0"/>
                <a:t>Objectif</a:t>
              </a:r>
              <a:endParaRPr lang="fr-FR" sz="1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95936" y="1556792"/>
              <a:ext cx="388843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La compétence nouvelle</a:t>
              </a:r>
              <a:endParaRPr lang="fr-FR" sz="1400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211960" y="5589240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/>
                <a:t>Progression</a:t>
              </a:r>
              <a:endParaRPr lang="fr-FR" sz="14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1520" y="5949280"/>
              <a:ext cx="504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tx2">
                      <a:lumMod val="75000"/>
                    </a:schemeClr>
                  </a:solidFill>
                </a:rPr>
                <a:t>fixe le niveau de départ : pré requis</a:t>
              </a:r>
              <a:endParaRPr lang="fr-FR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1520" y="1556792"/>
              <a:ext cx="3744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tx2">
                      <a:lumMod val="75000"/>
                    </a:schemeClr>
                  </a:solidFill>
                </a:rPr>
                <a:t>Définit l’objectif</a:t>
              </a:r>
              <a:endParaRPr lang="fr-FR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 flipV="1">
              <a:off x="755576" y="1988840"/>
              <a:ext cx="0" cy="39604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V="1">
              <a:off x="3275856" y="623731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251520" y="6488668"/>
              <a:ext cx="5112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Evalue les acquis et au besoin amène aux pré requis</a:t>
              </a:r>
              <a:endParaRPr lang="fr-FR" sz="1400" dirty="0"/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-319898" y="2721061"/>
              <a:ext cx="1800200" cy="335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/>
                <a:t>Distance</a:t>
              </a:r>
              <a:endParaRPr lang="fr-FR" sz="14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755576" y="4869160"/>
              <a:ext cx="23762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V="1">
              <a:off x="3131840" y="3429000"/>
              <a:ext cx="0" cy="1440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131840" y="3429000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V="1">
              <a:off x="6012160" y="1988840"/>
              <a:ext cx="0" cy="1440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/>
            <p:cNvSpPr txBox="1"/>
            <p:nvPr/>
          </p:nvSpPr>
          <p:spPr>
            <a:xfrm>
              <a:off x="3203848" y="4725144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Objectif intermédiaire 1</a:t>
              </a:r>
              <a:endParaRPr lang="fr-FR" sz="14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012160" y="3212976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Objectif intermédiaire 2</a:t>
              </a:r>
              <a:endParaRPr lang="fr-FR" sz="1400" dirty="0"/>
            </a:p>
          </p:txBody>
        </p:sp>
      </p:grpSp>
      <p:pic>
        <p:nvPicPr>
          <p:cNvPr id="1026" name="Picture 2" descr="C:\Users\shelleu\AppData\Local\Microsoft\Windows\Temporary Internet Files\Content.IE5\FT6SUI0G\objectif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1394272" cy="1394272"/>
          </a:xfrm>
          <a:prstGeom prst="rect">
            <a:avLst/>
          </a:prstGeom>
          <a:noFill/>
        </p:spPr>
      </p:pic>
      <p:pic>
        <p:nvPicPr>
          <p:cNvPr id="1027" name="Picture 3" descr="C:\Users\shelleu\AppData\Local\Microsoft\Windows\Temporary Internet Files\Content.IE5\8A8V1L36\vumetr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221088"/>
            <a:ext cx="979163" cy="502102"/>
          </a:xfrm>
          <a:prstGeom prst="rect">
            <a:avLst/>
          </a:prstGeom>
          <a:noFill/>
        </p:spPr>
      </p:pic>
      <p:pic>
        <p:nvPicPr>
          <p:cNvPr id="31" name="Picture 3" descr="C:\Users\shelleu\AppData\Local\Microsoft\Windows\Temporary Internet Files\Content.IE5\8A8V1L36\vumetr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996952"/>
            <a:ext cx="979163" cy="502102"/>
          </a:xfrm>
          <a:prstGeom prst="rect">
            <a:avLst/>
          </a:prstGeom>
          <a:noFill/>
        </p:spPr>
      </p:pic>
      <p:pic>
        <p:nvPicPr>
          <p:cNvPr id="1029" name="Picture 5" descr="C:\Users\shelleu\AppData\Local\Microsoft\Windows\Temporary Internet Files\Content.IE5\3OF01QX0\Gnome-application-certificate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844824"/>
            <a:ext cx="936104" cy="936104"/>
          </a:xfrm>
          <a:prstGeom prst="rect">
            <a:avLst/>
          </a:prstGeom>
          <a:noFill/>
        </p:spPr>
      </p:pic>
      <p:pic>
        <p:nvPicPr>
          <p:cNvPr id="33" name="Picture 3" descr="C:\Users\shelleu\AppData\Local\Microsoft\Windows\Temporary Internet Files\Content.IE5\8A8V1L36\vumetr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373216"/>
            <a:ext cx="979163" cy="502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L’EVALUATION</a:t>
            </a:r>
            <a:endParaRPr lang="fr-FR" dirty="0"/>
          </a:p>
        </p:txBody>
      </p:sp>
      <p:pic>
        <p:nvPicPr>
          <p:cNvPr id="1026" name="Picture 2" descr="C:\Users\shelleu\AppData\Local\Microsoft\Windows\Temporary Internet Files\Content.IE5\FT6SUI0G\objectif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1394272" cy="1394272"/>
          </a:xfrm>
          <a:prstGeom prst="rect">
            <a:avLst/>
          </a:prstGeom>
          <a:noFill/>
        </p:spPr>
      </p:pic>
      <p:sp>
        <p:nvSpPr>
          <p:cNvPr id="38" name="Rectangle 37"/>
          <p:cNvSpPr/>
          <p:nvPr/>
        </p:nvSpPr>
        <p:spPr>
          <a:xfrm>
            <a:off x="3563888" y="3356992"/>
            <a:ext cx="3205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mesurable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 rot="3848690">
            <a:off x="4308346" y="3425180"/>
            <a:ext cx="6155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Évaluation formative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786454">
            <a:off x="340473" y="4324797"/>
            <a:ext cx="6736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Évaluation certificative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59632" y="5445224"/>
            <a:ext cx="583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Critères de réussite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 rot="20687518">
            <a:off x="7988" y="2099917"/>
            <a:ext cx="6460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/>
                <a:solidFill>
                  <a:schemeClr val="accent3"/>
                </a:solidFill>
                <a:effectLst/>
              </a:rPr>
              <a:t>Critères d’évaluation</a:t>
            </a:r>
            <a:endParaRPr lang="fr-F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 l="34787" t="34376" r="35868" b="30718"/>
          <a:stretch>
            <a:fillRect/>
          </a:stretch>
        </p:blipFill>
        <p:spPr bwMode="auto">
          <a:xfrm>
            <a:off x="467544" y="0"/>
            <a:ext cx="3024336" cy="202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0" y="1340768"/>
            <a:ext cx="4087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reproductible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L’école française de plongée et le manuel de formation technique</a:t>
            </a:r>
            <a:br>
              <a:rPr lang="fr-FR" dirty="0" smtClean="0"/>
            </a:br>
            <a:r>
              <a:rPr lang="fr-FR" dirty="0" smtClean="0"/>
              <a:t>MFT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99592" y="4509120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Modèle de la pédagogie par objectif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436096" y="4509120"/>
            <a:ext cx="2520280" cy="1224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fr-FR" sz="1800" dirty="0" smtClean="0"/>
              <a:t>Liberté pédagogique</a:t>
            </a:r>
            <a:endParaRPr lang="fr-FR" sz="1800" dirty="0"/>
          </a:p>
        </p:txBody>
      </p:sp>
      <p:pic>
        <p:nvPicPr>
          <p:cNvPr id="19458" name="Picture 2" descr="https://scontent-mxp1-1.xx.fbcdn.net/v/t1.0-1/c30.0.181.181/1013484_183139431862953_1808264330_n.jpg?oh=4d7cefd51522a5289cafc1ce60f13897&amp;oe=5AAC1A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194421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générale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formateur définit: </a:t>
            </a:r>
          </a:p>
          <a:p>
            <a:r>
              <a:rPr lang="fr-FR" dirty="0" smtClean="0"/>
              <a:t>Un ensemble cohérent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d’objectifs pédagogiques</a:t>
            </a:r>
          </a:p>
          <a:p>
            <a:r>
              <a:rPr lang="fr-FR" dirty="0" smtClean="0"/>
              <a:t>Les met en œuvre par des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situations d’apprentissage</a:t>
            </a:r>
          </a:p>
          <a:p>
            <a:r>
              <a:rPr lang="fr-FR" dirty="0" smtClean="0"/>
              <a:t>Organisées dans une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progression générale</a:t>
            </a:r>
          </a:p>
          <a:p>
            <a:r>
              <a:rPr lang="fr-FR" dirty="0" smtClean="0"/>
              <a:t>Dans le cadre du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code du sport </a:t>
            </a:r>
            <a:r>
              <a:rPr lang="fr-FR" dirty="0" smtClean="0"/>
              <a:t>qui fixe des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prérogatives</a:t>
            </a:r>
            <a:r>
              <a:rPr lang="fr-FR" dirty="0" smtClean="0"/>
              <a:t> en fonction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d’aptitudes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MFT = référentiel de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compétences générales</a:t>
            </a: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déclinées en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compétences particulières</a:t>
            </a:r>
          </a:p>
          <a:p>
            <a:r>
              <a:rPr lang="fr-FR" dirty="0" smtClean="0"/>
              <a:t>Exprimées en </a:t>
            </a:r>
          </a:p>
          <a:p>
            <a:pPr algn="ctr">
              <a:buNone/>
            </a:pP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Savoir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Savoir faire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avoir être</a:t>
            </a:r>
          </a:p>
          <a:p>
            <a:pPr algn="ctr">
              <a:buNone/>
            </a:pPr>
            <a:r>
              <a:rPr lang="fr-FR" dirty="0" smtClean="0"/>
              <a:t>Avec des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critères de réalisation </a:t>
            </a:r>
            <a:r>
              <a:rPr lang="fr-FR" dirty="0" smtClean="0"/>
              <a:t>et la description de </a:t>
            </a:r>
            <a:r>
              <a:rPr lang="fr-FR" b="1" u="sng" dirty="0" smtClean="0">
                <a:solidFill>
                  <a:schemeClr val="tx2">
                    <a:lumMod val="75000"/>
                  </a:schemeClr>
                </a:solidFill>
              </a:rPr>
              <a:t>techniques de plongée</a:t>
            </a:r>
          </a:p>
          <a:p>
            <a:r>
              <a:rPr lang="fr-FR" dirty="0" smtClean="0"/>
              <a:t>Une correspondance entre </a:t>
            </a:r>
          </a:p>
          <a:p>
            <a:pPr algn="ctr">
              <a:buNone/>
            </a:pPr>
            <a:r>
              <a:rPr lang="fr-FR" dirty="0" smtClean="0"/>
              <a:t>MFT (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compétences</a:t>
            </a:r>
            <a:r>
              <a:rPr lang="fr-FR" dirty="0" smtClean="0"/>
              <a:t>) et </a:t>
            </a:r>
            <a:r>
              <a:rPr lang="fr-FR" dirty="0" err="1" smtClean="0"/>
              <a:t>CdS</a:t>
            </a:r>
            <a:r>
              <a:rPr lang="fr-FR" dirty="0" smtClean="0"/>
              <a:t> (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aptitudes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5098" t="34376" r="6179" b="30718"/>
          <a:stretch>
            <a:fillRect/>
          </a:stretch>
        </p:blipFill>
        <p:spPr bwMode="auto">
          <a:xfrm>
            <a:off x="-1" y="0"/>
            <a:ext cx="9144001" cy="202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8266537">
            <a:off x="977358" y="2572128"/>
            <a:ext cx="17263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profil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2060848"/>
            <a:ext cx="291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aptitudes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3848690">
            <a:off x="5439447" y="3564393"/>
            <a:ext cx="3760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prérogatives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786454">
            <a:off x="3040590" y="4229030"/>
            <a:ext cx="3986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compétences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5445224"/>
            <a:ext cx="583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Critères de réussite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687518">
            <a:off x="7988" y="3396061"/>
            <a:ext cx="6460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/>
                <a:solidFill>
                  <a:schemeClr val="accent3"/>
                </a:solidFill>
                <a:effectLst/>
              </a:rPr>
              <a:t>Critères d’évaluation</a:t>
            </a:r>
            <a:endParaRPr lang="fr-F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 </a:t>
            </a:r>
            <a:r>
              <a:rPr lang="fr-FR" sz="2400" b="1" dirty="0" smtClean="0"/>
              <a:t>PROFIL GENERAL DU PLONGEUR N1</a:t>
            </a:r>
          </a:p>
          <a:p>
            <a:r>
              <a:rPr lang="fr-FR" sz="2400" dirty="0" smtClean="0"/>
              <a:t>Le plongeur Niveau 1 (N1) est capable de réaliser des plongées d’exploration 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Jusqu’à 20 m de profondeur, au sein d’une palanquée, avec un Guide de Palanquée (GP) qui prend en charge la conduite de la plongée. </a:t>
            </a:r>
          </a:p>
          <a:p>
            <a:endParaRPr lang="fr-FR" sz="2400" dirty="0" smtClean="0"/>
          </a:p>
          <a:p>
            <a:r>
              <a:rPr lang="fr-FR" sz="2400" dirty="0" smtClean="0"/>
              <a:t>Ces plongées sont réalisées dans le cadre d’une organisation sécurisée, mise en place par un Directeur de Plongée (DP), selon les règles définies par le Code du Sport (</a:t>
            </a:r>
            <a:r>
              <a:rPr lang="fr-FR" sz="2400" dirty="0" err="1" smtClean="0"/>
              <a:t>CdS</a:t>
            </a:r>
            <a:r>
              <a:rPr lang="fr-FR" sz="2400" dirty="0" smtClean="0"/>
              <a:t>). </a:t>
            </a:r>
          </a:p>
          <a:p>
            <a:endParaRPr lang="fr-FR" sz="2400" dirty="0" smtClean="0"/>
          </a:p>
          <a:p>
            <a:r>
              <a:rPr lang="fr-FR" sz="2400" dirty="0" smtClean="0"/>
              <a:t>Ce plongeur 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Sait s’équiper, s’immerger, s’équilibrer et évoluer.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Sait prévenir pour lui-même les incidents de plongée.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Sait aider un équipier en attente de l’intervention du GP.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Sait recevoir si besoin l’aide du GP ou d’un équipier.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Sait appliquer les consignes données par le GP.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467" t="24235" r="29721" b="33438"/>
          <a:stretch>
            <a:fillRect/>
          </a:stretch>
        </p:blipFill>
        <p:spPr bwMode="auto">
          <a:xfrm>
            <a:off x="0" y="1700808"/>
            <a:ext cx="9144001" cy="346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 compétences générales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« Pour enseigner peu, il faut savoir beaucoup »</a:t>
            </a:r>
            <a:endParaRPr lang="fr-FR" sz="3600" b="1" dirty="0"/>
          </a:p>
        </p:txBody>
      </p:sp>
      <p:grpSp>
        <p:nvGrpSpPr>
          <p:cNvPr id="28" name="Groupe 27"/>
          <p:cNvGrpSpPr/>
          <p:nvPr/>
        </p:nvGrpSpPr>
        <p:grpSpPr>
          <a:xfrm>
            <a:off x="251520" y="1979548"/>
            <a:ext cx="8892480" cy="4369842"/>
            <a:chOff x="251520" y="1979548"/>
            <a:chExt cx="8892480" cy="4369842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251520" y="4499828"/>
              <a:ext cx="864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251520" y="6309320"/>
              <a:ext cx="864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51520" y="2339588"/>
              <a:ext cx="864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51520" y="3419708"/>
              <a:ext cx="864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251520" y="5949280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Pré requis</a:t>
              </a:r>
              <a:endParaRPr lang="fr-FR" sz="20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51520" y="4139788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Ce que je sais expliquer</a:t>
              </a:r>
              <a:endParaRPr lang="fr-FR" sz="20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51520" y="3059668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Ce que je sais réellement</a:t>
              </a:r>
              <a:endParaRPr lang="fr-FR" sz="20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51520" y="1979548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Ce que je crois savoir</a:t>
              </a:r>
              <a:endParaRPr lang="fr-FR" sz="20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1763688" y="5517232"/>
              <a:ext cx="712879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/>
            <p:cNvSpPr txBox="1"/>
            <p:nvPr/>
          </p:nvSpPr>
          <p:spPr>
            <a:xfrm>
              <a:off x="1403648" y="5157192"/>
              <a:ext cx="2808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Ce que je vais expliquer</a:t>
              </a:r>
              <a:endParaRPr lang="fr-FR" sz="20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843808" y="5517232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/>
                <a:t>L’objectif</a:t>
              </a:r>
              <a:endParaRPr lang="fr-FR" sz="2000" b="1" dirty="0"/>
            </a:p>
          </p:txBody>
        </p:sp>
        <p:sp>
          <p:nvSpPr>
            <p:cNvPr id="22" name="Triangle isocèle 21"/>
            <p:cNvSpPr/>
            <p:nvPr/>
          </p:nvSpPr>
          <p:spPr>
            <a:xfrm>
              <a:off x="4355976" y="4581128"/>
              <a:ext cx="216024" cy="8640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3" name="Triangle isocèle 22"/>
            <p:cNvSpPr/>
            <p:nvPr/>
          </p:nvSpPr>
          <p:spPr>
            <a:xfrm>
              <a:off x="5652120" y="3573016"/>
              <a:ext cx="288032" cy="18722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7092280" y="2564904"/>
              <a:ext cx="288032" cy="28803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139952" y="4509120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Je peux préciser</a:t>
              </a:r>
              <a:endParaRPr lang="fr-FR" sz="20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364088" y="3501008"/>
              <a:ext cx="31683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Je sais répondre aux questions</a:t>
              </a:r>
              <a:endParaRPr lang="fr-FR" sz="20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724128" y="2348880"/>
              <a:ext cx="34198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Je ne réponds pas aux questions mais je donne les moyens de trouver la réponse</a:t>
              </a:r>
              <a:endParaRPr lang="fr-FR" sz="20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L’OBJECTIF</a:t>
            </a:r>
            <a:endParaRPr lang="fr-FR" dirty="0"/>
          </a:p>
        </p:txBody>
      </p:sp>
      <p:pic>
        <p:nvPicPr>
          <p:cNvPr id="33794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9"/>
            <a:ext cx="958689" cy="1008112"/>
          </a:xfrm>
          <a:prstGeom prst="rect">
            <a:avLst/>
          </a:prstGeom>
          <a:noFill/>
        </p:spPr>
      </p:pic>
      <p:cxnSp>
        <p:nvCxnSpPr>
          <p:cNvPr id="4" name="Connecteur droit 3"/>
          <p:cNvCxnSpPr/>
          <p:nvPr/>
        </p:nvCxnSpPr>
        <p:spPr>
          <a:xfrm>
            <a:off x="251520" y="6381328"/>
            <a:ext cx="8640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51520" y="1340768"/>
            <a:ext cx="0" cy="5040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755576" y="1988840"/>
            <a:ext cx="5256584" cy="3960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55576" y="5949280"/>
            <a:ext cx="5256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724128" y="594928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Pré requis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300192" y="364502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Objectifs intermédiaires</a:t>
            </a:r>
            <a:endParaRPr lang="fr-FR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724128" y="162880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Objectif</a:t>
            </a:r>
            <a:endParaRPr lang="fr-FR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3995936" y="1556792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La compétence nouvelle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211960" y="55892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Progression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51520" y="59492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fixe le niveau de départ : pré requis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1520" y="15567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Définit l’objectif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755576" y="1988840"/>
            <a:ext cx="0" cy="3960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3275856" y="62373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51520" y="648866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Evalue les acquis et au besoin amène aux pré requis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-319898" y="27042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Distance</a:t>
            </a:r>
            <a:endParaRPr lang="fr-FR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75557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131840" y="342900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131840" y="342900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6012160" y="198884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203848" y="47251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Objectif intermédiaire 1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6012160" y="32129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Objectif intermédiaire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419</Words>
  <Application>Microsoft Office PowerPoint</Application>
  <PresentationFormat>Affichage à l'écran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Conception personnalisée</vt:lpstr>
      <vt:lpstr>INITIATEUR CLUB</vt:lpstr>
      <vt:lpstr>L’école française de plongée et le manuel de formation technique MFT</vt:lpstr>
      <vt:lpstr>Stratégie générale de formation</vt:lpstr>
      <vt:lpstr>Le MFT = référentiel de compétences</vt:lpstr>
      <vt:lpstr>Diapositive 5</vt:lpstr>
      <vt:lpstr>Diapositive 6</vt:lpstr>
      <vt:lpstr>8 compétences générales</vt:lpstr>
      <vt:lpstr>« Pour enseigner peu, il faut savoir beaucoup »</vt:lpstr>
      <vt:lpstr>L’OBJECTIF</vt:lpstr>
      <vt:lpstr>Construire une séance pratique</vt:lpstr>
      <vt:lpstr>L’EVALUATION</vt:lpstr>
      <vt:lpstr>L’EVALUATION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INITIATEUR CLUB</dc:title>
  <dc:creator>shelleu</dc:creator>
  <cp:lastModifiedBy>shelleu</cp:lastModifiedBy>
  <cp:revision>29</cp:revision>
  <dcterms:created xsi:type="dcterms:W3CDTF">2017-11-15T22:24:06Z</dcterms:created>
  <dcterms:modified xsi:type="dcterms:W3CDTF">2017-12-01T15:57:10Z</dcterms:modified>
</cp:coreProperties>
</file>